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323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2" roundtripDataSignature="AMtx7mhufIKPnsRJbLWjFGJB3aRnIbmd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DC70AB-8FBE-4766-8B9A-B0976C6E24FF}">
  <a:tblStyle styleId="{A6DC70AB-8FBE-4766-8B9A-B0976C6E24FF}" styleName="Table_0">
    <a:wholeTbl>
      <a:tcTxStyle b="off" i="off">
        <a:font>
          <a:latin typeface="Yu Gothic"/>
          <a:ea typeface="Yu Gothic"/>
          <a:cs typeface="Yu Gothic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7F8"/>
          </a:solidFill>
        </a:fill>
      </a:tcStyle>
    </a:wholeTbl>
    <a:band1H>
      <a:tcTxStyle/>
      <a:tcStyle>
        <a:tcBdr/>
        <a:fill>
          <a:solidFill>
            <a:srgbClr val="D0CBF0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CBF0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Yu Gothic"/>
          <a:ea typeface="Yu Gothic"/>
          <a:cs typeface="Yu Gothic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Yu Gothic"/>
          <a:ea typeface="Yu Gothic"/>
          <a:cs typeface="Yu Gothic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Yu Gothic"/>
          <a:ea typeface="Yu Gothic"/>
          <a:cs typeface="Yu Gothic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Yu Gothic"/>
          <a:ea typeface="Yu Gothic"/>
          <a:cs typeface="Yu Gothic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7887D75-0B60-4E63-85EB-A276F4EE69EB}" styleName="Table_1">
    <a:wholeTbl>
      <a:tcTxStyle b="off" i="off">
        <a:font>
          <a:latin typeface="Yu Gothic"/>
          <a:ea typeface="Yu Gothic"/>
          <a:cs typeface="Yu Gothic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AE7EC"/>
          </a:solidFill>
        </a:fill>
      </a:tcStyle>
    </a:wholeTbl>
    <a:band1H>
      <a:tcTxStyle/>
      <a:tcStyle>
        <a:tcBdr/>
        <a:fill>
          <a:solidFill>
            <a:srgbClr val="F6CBD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6CBD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Yu Gothic"/>
          <a:ea typeface="Yu Gothic"/>
          <a:cs typeface="Yu Gothic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Yu Gothic"/>
          <a:ea typeface="Yu Gothic"/>
          <a:cs typeface="Yu Gothic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Yu Gothic"/>
          <a:ea typeface="Yu Gothic"/>
          <a:cs typeface="Yu Gothic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Yu Gothic"/>
          <a:ea typeface="Yu Gothic"/>
          <a:cs typeface="Yu Gothic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87"/>
    <p:restoredTop sz="94681"/>
  </p:normalViewPr>
  <p:slideViewPr>
    <p:cSldViewPr snapToGrid="0">
      <p:cViewPr varScale="1">
        <p:scale>
          <a:sx n="103" d="100"/>
          <a:sy n="103" d="100"/>
        </p:scale>
        <p:origin x="114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customschemas.google.com/relationships/presentationmetadata" Target="meta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ja-JP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Traffic Fatalities in the U.S.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Sheet1!$A$2:$A$13</c:f>
              <c:numCache>
                <c:formatCode>General</c:formatCode>
                <c:ptCount val="12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  <c:pt idx="10">
                  <c:v>2021</c:v>
                </c:pt>
                <c:pt idx="11">
                  <c:v>2022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32479</c:v>
                </c:pt>
                <c:pt idx="1">
                  <c:v>33782</c:v>
                </c:pt>
                <c:pt idx="2">
                  <c:v>32893</c:v>
                </c:pt>
                <c:pt idx="3">
                  <c:v>32744</c:v>
                </c:pt>
                <c:pt idx="4">
                  <c:v>35484</c:v>
                </c:pt>
                <c:pt idx="5">
                  <c:v>37806</c:v>
                </c:pt>
                <c:pt idx="6">
                  <c:v>37473</c:v>
                </c:pt>
                <c:pt idx="7">
                  <c:v>36835</c:v>
                </c:pt>
                <c:pt idx="8">
                  <c:v>36355</c:v>
                </c:pt>
                <c:pt idx="9">
                  <c:v>39007</c:v>
                </c:pt>
                <c:pt idx="10">
                  <c:v>42939</c:v>
                </c:pt>
                <c:pt idx="11">
                  <c:v>42795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2A6-4844-9098-4DCFE2886F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05435871"/>
        <c:axId val="805438143"/>
      </c:lineChart>
      <c:catAx>
        <c:axId val="8054358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ja-JP"/>
          </a:p>
        </c:txPr>
        <c:crossAx val="805438143"/>
        <c:crosses val="autoZero"/>
        <c:auto val="1"/>
        <c:lblAlgn val="ctr"/>
        <c:lblOffset val="100"/>
        <c:tickLblSkip val="2"/>
        <c:tickMarkSkip val="1"/>
        <c:noMultiLvlLbl val="0"/>
      </c:catAx>
      <c:valAx>
        <c:axId val="8054381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0,\K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ja-JP"/>
          </a:p>
        </c:txPr>
        <c:crossAx val="8054358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15875">
      <a:solidFill>
        <a:schemeClr val="accent1">
          <a:shade val="15000"/>
        </a:schemeClr>
      </a:solidFill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ce587dc9f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2ce587dc9f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rial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5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5"/>
          <p:cNvSpPr txBox="1">
            <a:spLocks noGrp="1"/>
          </p:cNvSpPr>
          <p:nvPr>
            <p:ph type="body" idx="1"/>
          </p:nvPr>
        </p:nvSpPr>
        <p:spPr>
          <a:xfrm rot="5400000">
            <a:off x="3931126" y="-1328261"/>
            <a:ext cx="4351338" cy="10659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5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5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5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26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6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6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7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8"/>
          <p:cNvSpPr txBox="1"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rial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8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8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9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9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524256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body" idx="2"/>
          </p:nvPr>
        </p:nvSpPr>
        <p:spPr>
          <a:xfrm>
            <a:off x="777240" y="2825749"/>
            <a:ext cx="5220335" cy="336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body" idx="3"/>
          </p:nvPr>
        </p:nvSpPr>
        <p:spPr>
          <a:xfrm>
            <a:off x="6172200" y="1801812"/>
            <a:ext cx="5183188" cy="935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body" idx="4"/>
          </p:nvPr>
        </p:nvSpPr>
        <p:spPr>
          <a:xfrm>
            <a:off x="6172200" y="2825749"/>
            <a:ext cx="5183188" cy="336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0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0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1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3"/>
          <p:cNvSpPr txBox="1"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3"/>
          <p:cNvSpPr txBox="1">
            <a:spLocks noGrp="1"/>
          </p:cNvSpPr>
          <p:nvPr>
            <p:ph type="body" idx="1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/>
          </a:bodyPr>
          <a:lstStyle>
            <a:lvl1pPr marL="457200" lvl="0" indent="-355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5" name="Google Shape;75;p23"/>
          <p:cNvSpPr txBox="1">
            <a:spLocks noGrp="1"/>
          </p:cNvSpPr>
          <p:nvPr>
            <p:ph type="body" idx="2"/>
          </p:nvPr>
        </p:nvSpPr>
        <p:spPr>
          <a:xfrm>
            <a:off x="777240" y="3092450"/>
            <a:ext cx="3994785" cy="2776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4"/>
          <p:cNvSpPr txBox="1"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4"/>
          <p:cNvSpPr>
            <a:spLocks noGrp="1"/>
          </p:cNvSpPr>
          <p:nvPr>
            <p:ph type="pic" idx="2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4"/>
          <p:cNvSpPr txBox="1">
            <a:spLocks noGrp="1"/>
          </p:cNvSpPr>
          <p:nvPr>
            <p:ph type="body" idx="1"/>
          </p:nvPr>
        </p:nvSpPr>
        <p:spPr>
          <a:xfrm>
            <a:off x="777240" y="3081275"/>
            <a:ext cx="3994785" cy="2779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3" name="Google Shape;83;p24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4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4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5"/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" name="Google Shape;8;p15"/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9" name="Google Shape;9;p15"/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rgbClr val="F49BE9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;p15"/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15"/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rgbClr val="F07DB4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15"/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5"/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rgbClr val="EF68E1">
                <a:alpha val="71764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5"/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5"/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15"/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5"/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rgbClr val="FAD2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5"/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rgbClr val="9BCC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15"/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/>
              <a:ahLst/>
              <a:cxnLst/>
              <a:rect l="l" t="t" r="r" b="b"/>
              <a:pathLst>
                <a:path w="2115556" h="2079100" extrusionOk="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rgbClr val="9BCC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5"/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/>
              <a:ahLst/>
              <a:cxnLst/>
              <a:rect l="l" t="t" r="r" b="b"/>
              <a:pathLst>
                <a:path w="510196" h="538336" extrusionOk="0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rgbClr val="FAD2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5"/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/>
              <a:ahLst/>
              <a:cxnLst/>
              <a:rect l="l" t="t" r="r" b="b"/>
              <a:pathLst>
                <a:path w="309162" h="157771" extrusionOk="0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rgbClr val="997A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5"/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5"/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/>
              <a:ahLst/>
              <a:cxnLst/>
              <a:rect l="l" t="t" r="r" b="b"/>
              <a:pathLst>
                <a:path w="137603" h="210490" extrusionOk="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rgbClr val="DEA7F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" name="Google Shape;24;p15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74426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4426D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4426D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4426D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4426D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hyperlink" Target="https://dashapp-wnihzixt4q-uc.a.run.app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o.int/news-room/fact-sheets/detail/road-traffic-injuries" TargetMode="External"/><Relationship Id="rId7" Type="http://schemas.openxmlformats.org/officeDocument/2006/relationships/hyperlink" Target="https://data.cityofchicago.org/Transportation/Traffic-Crashes-Crashes/85ca-t3if/about_data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htsa.gov/press-releases/traffic-crashes-cost-america-billions-2019" TargetMode="External"/><Relationship Id="rId5" Type="http://schemas.openxmlformats.org/officeDocument/2006/relationships/hyperlink" Target="https://crashstats.nhtsa.dot.gov/Api/Public/ViewPublication/813428" TargetMode="External"/><Relationship Id="rId4" Type="http://schemas.openxmlformats.org/officeDocument/2006/relationships/hyperlink" Target="https://crashstats.nhtsa.dot.gov/Api/Public/ViewPublication/813515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1" descr="抽象的な煙の背景"/>
          <p:cNvPicPr preferRelativeResize="0"/>
          <p:nvPr/>
        </p:nvPicPr>
        <p:blipFill rotWithShape="1">
          <a:blip r:embed="rId3">
            <a:alphaModFix amt="40000"/>
          </a:blip>
          <a:srcRect t="6389" r="-1" b="9001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Google Shape;105;p1"/>
          <p:cNvGrpSpPr/>
          <p:nvPr/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06" name="Google Shape;106;p1"/>
            <p:cNvSpPr/>
            <p:nvPr/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rgbClr val="B271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rgbClr val="EF68E1">
                <a:alpha val="71764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rgbClr val="F5A7C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" name="Google Shape;114;p1"/>
          <p:cNvSpPr txBox="1">
            <a:spLocks noGrp="1"/>
          </p:cNvSpPr>
          <p:nvPr>
            <p:ph type="ctrTitle"/>
          </p:nvPr>
        </p:nvSpPr>
        <p:spPr>
          <a:xfrm>
            <a:off x="2260080" y="1214437"/>
            <a:ext cx="7668789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 fontScale="90000"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Data-Driven Analysis of Major Factors Influencing Traffic Crash Severity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"/>
          <p:cNvSpPr txBox="1">
            <a:spLocks noGrp="1"/>
          </p:cNvSpPr>
          <p:nvPr>
            <p:ph type="subTitle" idx="1"/>
          </p:nvPr>
        </p:nvSpPr>
        <p:spPr>
          <a:xfrm>
            <a:off x="2562606" y="3602037"/>
            <a:ext cx="7063739" cy="2786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 fontScale="47500" lnSpcReduction="20000"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5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DATS 6501: Data Science Capstone</a:t>
            </a:r>
            <a:endParaRPr/>
          </a:p>
          <a:p>
            <a:pPr marL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sz="5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Final Presentation </a:t>
            </a:r>
            <a:endParaRPr/>
          </a:p>
          <a:p>
            <a:pPr marL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sz="5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sz="5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April 24, 2024</a:t>
            </a:r>
            <a:endParaRPr/>
          </a:p>
          <a:p>
            <a:pPr marL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sz="5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Kentaro Osawa, Bharat Premnath</a:t>
            </a:r>
            <a:endParaRPr sz="5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ce587dc9fb_0_0"/>
          <p:cNvSpPr txBox="1">
            <a:spLocks noGrp="1"/>
          </p:cNvSpPr>
          <p:nvPr>
            <p:ph type="title"/>
          </p:nvPr>
        </p:nvSpPr>
        <p:spPr>
          <a:xfrm>
            <a:off x="516090" y="365126"/>
            <a:ext cx="106590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5200" b="1" dirty="0">
                <a:latin typeface="Calibri"/>
                <a:ea typeface="Calibri"/>
                <a:cs typeface="Calibri"/>
                <a:sym typeface="Calibri"/>
              </a:rPr>
              <a:t>Pipeline Implementation in GCP</a:t>
            </a:r>
            <a:endParaRPr sz="52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g2ce587dc9f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50" y="1339800"/>
            <a:ext cx="10869601" cy="536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633F0-09B3-4A5E-F5CE-FF2C9B45A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5CDDD8-499D-5E57-7CA7-834CF96E1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5200" b="1" dirty="0">
                <a:latin typeface="Calibri" panose="020F0502020204030204" pitchFamily="34" charset="0"/>
                <a:cs typeface="Calibri" panose="020F0502020204030204" pitchFamily="34" charset="0"/>
              </a:rPr>
              <a:t>Dashboard - Demo</a:t>
            </a:r>
            <a:endParaRPr kumimoji="1" lang="ja-JP" altLang="en-US" sz="52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" name="コンテンツ プレースホルダー 2">
            <a:extLst>
              <a:ext uri="{FF2B5EF4-FFF2-40B4-BE49-F238E27FC236}">
                <a16:creationId xmlns:a16="http://schemas.microsoft.com/office/drawing/2014/main" id="{B1614C01-9F6C-666C-F237-E03830343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1" y="1825625"/>
            <a:ext cx="10834188" cy="1154276"/>
          </a:xfrm>
        </p:spPr>
        <p:txBody>
          <a:bodyPr/>
          <a:lstStyle/>
          <a:p>
            <a:r>
              <a:rPr kumimoji="1" lang="en-US" altLang="ja-JP" dirty="0">
                <a:latin typeface="Calibri" panose="020F0502020204030204" pitchFamily="34" charset="0"/>
                <a:cs typeface="Calibri" panose="020F0502020204030204" pitchFamily="34" charset="0"/>
              </a:rPr>
              <a:t>Our Dashboard URL: </a:t>
            </a:r>
            <a:r>
              <a:rPr kumimoji="1" lang="en-US" altLang="ja-JP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https://dashapp-wnihzixt4q-uc.a.run.app/</a:t>
            </a:r>
            <a:r>
              <a:rPr kumimoji="1" lang="en-US" altLang="ja-JP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  <p:pic>
        <p:nvPicPr>
          <p:cNvPr id="5" name="Capstone Demo.mp4">
            <a:hlinkClick r:id="" action="ppaction://media"/>
            <a:extLst>
              <a:ext uri="{FF2B5EF4-FFF2-40B4-BE49-F238E27FC236}">
                <a16:creationId xmlns:a16="http://schemas.microsoft.com/office/drawing/2014/main" id="{AF72A1A0-5B3C-6D05-8FE3-374DE5162D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90"/>
          <a:stretch/>
        </p:blipFill>
        <p:spPr>
          <a:xfrm>
            <a:off x="2756079" y="2601532"/>
            <a:ext cx="6679842" cy="3648795"/>
          </a:xfrm>
          <a:prstGeom prst="rect">
            <a:avLst/>
          </a:prstGeom>
          <a:ln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363642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6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1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Calibri"/>
              <a:buNone/>
            </a:pPr>
            <a:r>
              <a:rPr lang="en-US" sz="5200" b="1">
                <a:latin typeface="Calibri"/>
                <a:ea typeface="Calibri"/>
                <a:cs typeface="Calibri"/>
                <a:sym typeface="Calibri"/>
              </a:rPr>
              <a:t>Conclusion - Summary</a:t>
            </a:r>
            <a:endParaRPr sz="52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1"/>
          <p:cNvSpPr txBox="1">
            <a:spLocks noGrp="1"/>
          </p:cNvSpPr>
          <p:nvPr>
            <p:ph type="body" idx="1"/>
          </p:nvPr>
        </p:nvSpPr>
        <p:spPr>
          <a:xfrm>
            <a:off x="777241" y="1825625"/>
            <a:ext cx="1083418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We developed ML models for predicting Severity level and found significant features in the best model: “First Crash Type”, “Latitude”, “Longitude”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The reminder to drivers may be effective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, such as “</a:t>
            </a:r>
            <a:r>
              <a:rPr lang="en-US" u="sng">
                <a:latin typeface="Calibri"/>
                <a:ea typeface="Calibri"/>
                <a:cs typeface="Calibri"/>
                <a:sym typeface="Calibri"/>
              </a:rPr>
              <a:t>Be cautious at scenes where side collisions are more likely to occur, like intersections or when entering roads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,” especially in areas with a high  occurrence of Severity 3 crashes because the most severe crashes are localized and likely to happen when the collision type is side collision.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We estimated the probability distribution of traffic crashes using Generalized Linear Models (GLM)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We built a dashboard updated daily using Google Cloud Platform (GCP)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2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Calibri"/>
              <a:buNone/>
            </a:pPr>
            <a:r>
              <a:rPr lang="en-US" sz="5200" b="1">
                <a:latin typeface="Calibri"/>
                <a:ea typeface="Calibri"/>
                <a:cs typeface="Calibri"/>
                <a:sym typeface="Calibri"/>
              </a:rPr>
              <a:t>Conclusion - </a:t>
            </a:r>
            <a:r>
              <a:rPr lang="en-US" sz="4000" b="1">
                <a:latin typeface="Calibri"/>
                <a:ea typeface="Calibri"/>
                <a:cs typeface="Calibri"/>
                <a:sym typeface="Calibri"/>
              </a:rPr>
              <a:t>Limitation &amp; Further Research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2"/>
          <p:cNvSpPr txBox="1">
            <a:spLocks noGrp="1"/>
          </p:cNvSpPr>
          <p:nvPr>
            <p:ph type="body" idx="1"/>
          </p:nvPr>
        </p:nvSpPr>
        <p:spPr>
          <a:xfrm>
            <a:off x="777241" y="1825625"/>
            <a:ext cx="1083418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Data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We collected the data from open data (Chicago Data Portal). This is a detailed data compared to the other open data, but more features would lead to better results</a:t>
            </a:r>
            <a:endParaRPr/>
          </a:p>
          <a:p>
            <a:pPr marL="11430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Noto Sans Symbols"/>
              <a:buChar char="⮚"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Drivers’ information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would be a good features for the classification models</a:t>
            </a:r>
            <a:endParaRPr/>
          </a:p>
          <a:p>
            <a:pPr marL="11430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Noto Sans Symbols"/>
              <a:buChar char="⮚"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Weather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information might be useful for GLMs</a:t>
            </a:r>
            <a:endParaRPr/>
          </a:p>
          <a:p>
            <a:pPr marL="685800" lvl="1" indent="-1143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Model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We developed Generalized Linear Models (GLMs) to estimate crash counts </a:t>
            </a:r>
            <a:r>
              <a:rPr lang="en-US" u="sng">
                <a:latin typeface="Calibri"/>
                <a:ea typeface="Calibri"/>
                <a:cs typeface="Calibri"/>
                <a:sym typeface="Calibri"/>
              </a:rPr>
              <a:t>in various community areas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. However, smaller-scale models, such as GLMs for estimating crash counts </a:t>
            </a:r>
            <a:r>
              <a:rPr lang="en-US" u="sng">
                <a:latin typeface="Calibri"/>
                <a:ea typeface="Calibri"/>
                <a:cs typeface="Calibri"/>
                <a:sym typeface="Calibri"/>
              </a:rPr>
              <a:t>along specific roads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, would be more beneficial.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libri"/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3"/>
          <p:cNvSpPr txBox="1"/>
          <p:nvPr/>
        </p:nvSpPr>
        <p:spPr>
          <a:xfrm>
            <a:off x="766445" y="1690688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/>
          <a:p>
            <a:pPr marL="273050" marR="0" lvl="0" indent="-273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4426D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[1] WHO website (</a:t>
            </a:r>
            <a:r>
              <a:rPr lang="en-US" sz="1200" u="sng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https://www.who.int/news-room/fact-sheets/detail/road-traffic-injuries</a:t>
            </a:r>
            <a:r>
              <a:rPr lang="en-US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marL="273050" marR="0" lvl="0" indent="-2730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74426D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[2] National Highway Traffic Safety Administration (NHTSA) report (</a:t>
            </a:r>
            <a:r>
              <a:rPr lang="en-US" sz="1200" u="sng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https://crashstats.nhtsa.dot.gov/Api/Public/ViewPublication/813515</a:t>
            </a:r>
            <a:r>
              <a:rPr lang="en-US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3050" marR="0" lvl="0" indent="-2730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74426D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[3] National Highway Traffic Safety Administration (NHTSA) report (</a:t>
            </a:r>
            <a:r>
              <a:rPr lang="en-US" sz="1200" u="sng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https://crashstats.nhtsa.dot.gov/Api/Public/ViewPublication/813428</a:t>
            </a:r>
            <a:r>
              <a:rPr lang="en-US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marL="273050" marR="0" lvl="0" indent="-2730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74426D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[4] NHTSA website (</a:t>
            </a:r>
            <a:r>
              <a:rPr lang="en-US" sz="1200" u="sng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https://www.nhtsa.gov/press-releases/traffic-crashes-cost-america-billions-2019</a:t>
            </a:r>
            <a:r>
              <a:rPr lang="en-US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marL="273050" marR="0" lvl="0" indent="-2730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74426D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[5] </a:t>
            </a:r>
            <a:r>
              <a:rPr lang="en-US" sz="12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Bhuiyan, H., Ara, J., Hasib, K. M., Sourav, M. I. H., Karim, F. B., Sik-Lanyi, C., ... &amp; Yasmin, S. (2022). Crash severity analysis and risk factors identification based on an alternate data source: a case study of developing country. </a:t>
            </a:r>
            <a:r>
              <a:rPr lang="en-US" sz="1200" i="1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Scientific reports</a:t>
            </a:r>
            <a:r>
              <a:rPr lang="en-US" sz="12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en-US" sz="1200" i="1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lang="en-US" sz="12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(1), 21243.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3050" marR="0" lvl="0" indent="-2730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74426D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[6] Ghandour, A. J., Hammoud, H., &amp; Al-Hajj, S. (2020). Analyzing factors associated with fatal road crashes: a machine learning approach. International journal of environmental research and public health, 17(11), 4111.</a:t>
            </a:r>
            <a:endParaRPr/>
          </a:p>
          <a:p>
            <a:pPr marL="273050" marR="0" lvl="0" indent="-2730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74426D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[7] Fiorentini, N., &amp; Losa, M. (2020). Handling imbalanced data in road crash severity prediction by machine learning algorithms. Infrastructures, 5(7), 61</a:t>
            </a:r>
            <a:endParaRPr/>
          </a:p>
          <a:p>
            <a:pPr marL="273050" marR="0" lvl="0" indent="-2730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74426D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[8] </a:t>
            </a:r>
            <a:r>
              <a:rPr lang="en-US" sz="12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Lord, D., Washington, S. P., &amp; Ivan, J. N. (2005). Poisson, Poisson-gamma and zero-inflated regression models of motor vehicle crashes: balancing statistical fit and theory. </a:t>
            </a:r>
            <a:r>
              <a:rPr lang="en-US" sz="1200" i="1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Accident Analysis &amp; Prevention</a:t>
            </a:r>
            <a:r>
              <a:rPr lang="en-US" sz="12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en-US" sz="1200" i="1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37</a:t>
            </a:r>
            <a:r>
              <a:rPr lang="en-US" sz="12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(1), 35-46.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3050" marR="0" lvl="0" indent="-2730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74426D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[9] Chicago Data Portal (</a:t>
            </a:r>
            <a:r>
              <a:rPr lang="en-US" sz="1200" u="sng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https://data.cityofchicago.org/Transportation/Traffic-Crashes-Crashes/85ca-t3if/about_data</a:t>
            </a:r>
            <a:r>
              <a:rPr lang="en-US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14" descr="抽象的な煙の背景"/>
          <p:cNvPicPr preferRelativeResize="0"/>
          <p:nvPr/>
        </p:nvPicPr>
        <p:blipFill rotWithShape="1">
          <a:blip r:embed="rId3">
            <a:alphaModFix amt="40000"/>
          </a:blip>
          <a:srcRect t="6389" r="-1" b="9001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4"/>
          <p:cNvSpPr txBox="1">
            <a:spLocks noGrp="1"/>
          </p:cNvSpPr>
          <p:nvPr>
            <p:ph type="ctrTitle"/>
          </p:nvPr>
        </p:nvSpPr>
        <p:spPr>
          <a:xfrm>
            <a:off x="2195703" y="2817018"/>
            <a:ext cx="7800594" cy="122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 for listening!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libri"/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"/>
          <p:cNvSpPr txBox="1">
            <a:spLocks noGrp="1"/>
          </p:cNvSpPr>
          <p:nvPr>
            <p:ph type="body" idx="1"/>
          </p:nvPr>
        </p:nvSpPr>
        <p:spPr>
          <a:xfrm>
            <a:off x="777241" y="1825625"/>
            <a:ext cx="1083418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Background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In the world, approximately </a:t>
            </a: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1.19 million people die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20 – 50 million people suffer non-fatal injuries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from road traffic crashes each year. [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1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]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Problem Statement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In the U.S., about 6 million traffic crashes happen each year [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2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], 			　　　　leading to human suffering as well as economic losses.</a:t>
            </a:r>
            <a:endParaRPr/>
          </a:p>
          <a:p>
            <a:pPr marL="11430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About </a:t>
            </a: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40K people die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from traffic crashes each year. [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3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]</a:t>
            </a:r>
            <a:endParaRPr/>
          </a:p>
          <a:p>
            <a:pPr marL="11430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Traffic crashes cost American society </a:t>
            </a: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$340 billion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in 2019. [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4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]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Project Scope</a:t>
            </a:r>
            <a:endParaRPr/>
          </a:p>
          <a:p>
            <a:pPr marL="80010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Finding </a:t>
            </a: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major factors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in the severity of traffic crashes by </a:t>
            </a: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Developing ML models</a:t>
            </a:r>
            <a:endParaRPr/>
          </a:p>
          <a:p>
            <a:pPr marL="80010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Estimate the </a:t>
            </a: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probability of the number of traffic crash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in several community areas in Chicago by </a:t>
            </a: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Developing Generalized Linear Model (GLM)</a:t>
            </a:r>
            <a:endParaRPr/>
          </a:p>
          <a:p>
            <a:pPr marL="685800" lvl="1" indent="-1143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22" name="Google Shape;122;p2"/>
          <p:cNvGraphicFramePr/>
          <p:nvPr/>
        </p:nvGraphicFramePr>
        <p:xfrm>
          <a:off x="8325325" y="3023895"/>
          <a:ext cx="3524640" cy="2192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libri"/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Literature Review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3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474" b="-7848"/>
            </a:stretch>
          </a:blipFill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libri"/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Methodology (1)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4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587030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Data Collection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dataset is acquired from </a:t>
            </a: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Chicago Data Portal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9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]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The dataset is updated daily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Data Description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799,526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observations (2015 to Jan 22, 2024)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48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features</a:t>
            </a:r>
            <a:endParaRPr/>
          </a:p>
          <a:p>
            <a:pPr marL="11430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17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numerical features (e.g., # of total injuries, # of fatalities, longitude, latitude)</a:t>
            </a:r>
            <a:endParaRPr/>
          </a:p>
          <a:p>
            <a:pPr marL="11430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31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categorical features (e.g., day of week, weather condition, lighting condition)</a:t>
            </a:r>
            <a:endParaRPr/>
          </a:p>
        </p:txBody>
      </p:sp>
      <p:pic>
        <p:nvPicPr>
          <p:cNvPr id="135" name="Google Shape;135;p4"/>
          <p:cNvPicPr preferRelativeResize="0"/>
          <p:nvPr/>
        </p:nvPicPr>
        <p:blipFill rotWithShape="1">
          <a:blip r:embed="rId4">
            <a:alphaModFix/>
          </a:blip>
          <a:srcRect b="51829"/>
          <a:stretch/>
        </p:blipFill>
        <p:spPr>
          <a:xfrm>
            <a:off x="7336244" y="1604875"/>
            <a:ext cx="4078516" cy="5021437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4"/>
          <p:cNvSpPr txBox="1"/>
          <p:nvPr/>
        </p:nvSpPr>
        <p:spPr>
          <a:xfrm>
            <a:off x="8449853" y="1278680"/>
            <a:ext cx="185129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Chicago Data Portal [</a:t>
            </a:r>
            <a:r>
              <a:rPr lang="en-US" sz="14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9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"/>
          <p:cNvSpPr/>
          <p:nvPr/>
        </p:nvSpPr>
        <p:spPr>
          <a:xfrm>
            <a:off x="10031958" y="5588986"/>
            <a:ext cx="2028740" cy="119732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5"/>
          <p:cNvSpPr/>
          <p:nvPr/>
        </p:nvSpPr>
        <p:spPr>
          <a:xfrm>
            <a:off x="7963526" y="4583113"/>
            <a:ext cx="360986" cy="137020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/>
          <p:nvPr/>
        </p:nvSpPr>
        <p:spPr>
          <a:xfrm>
            <a:off x="4178356" y="4582654"/>
            <a:ext cx="360986" cy="137020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4" name="Google Shape;144;p5"/>
          <p:cNvGrpSpPr/>
          <p:nvPr/>
        </p:nvGrpSpPr>
        <p:grpSpPr>
          <a:xfrm flipH="1">
            <a:off x="6249708" y="3024654"/>
            <a:ext cx="1983719" cy="1739909"/>
            <a:chOff x="8702044" y="814573"/>
            <a:chExt cx="1983719" cy="1739909"/>
          </a:xfrm>
        </p:grpSpPr>
        <p:sp>
          <p:nvSpPr>
            <p:cNvPr id="145" name="Google Shape;145;p5"/>
            <p:cNvSpPr/>
            <p:nvPr/>
          </p:nvSpPr>
          <p:spPr>
            <a:xfrm rot="10800000">
              <a:off x="9463315" y="814573"/>
              <a:ext cx="1222448" cy="958847"/>
            </a:xfrm>
            <a:prstGeom prst="bentArrow">
              <a:avLst>
                <a:gd name="adj1" fmla="val 20303"/>
                <a:gd name="adj2" fmla="val 9268"/>
                <a:gd name="adj3" fmla="val 0"/>
                <a:gd name="adj4" fmla="val 2646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8702044" y="1595635"/>
              <a:ext cx="1222448" cy="958847"/>
            </a:xfrm>
            <a:prstGeom prst="bentArrow">
              <a:avLst>
                <a:gd name="adj1" fmla="val 20303"/>
                <a:gd name="adj2" fmla="val 9268"/>
                <a:gd name="adj3" fmla="val 0"/>
                <a:gd name="adj4" fmla="val 4500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" name="Google Shape;147;p5"/>
          <p:cNvGrpSpPr/>
          <p:nvPr/>
        </p:nvGrpSpPr>
        <p:grpSpPr>
          <a:xfrm>
            <a:off x="4268508" y="3024654"/>
            <a:ext cx="1983719" cy="1739909"/>
            <a:chOff x="8702044" y="814573"/>
            <a:chExt cx="1983719" cy="1739909"/>
          </a:xfrm>
        </p:grpSpPr>
        <p:sp>
          <p:nvSpPr>
            <p:cNvPr id="148" name="Google Shape;148;p5"/>
            <p:cNvSpPr/>
            <p:nvPr/>
          </p:nvSpPr>
          <p:spPr>
            <a:xfrm rot="10800000">
              <a:off x="9463315" y="814573"/>
              <a:ext cx="1222448" cy="958847"/>
            </a:xfrm>
            <a:prstGeom prst="bentArrow">
              <a:avLst>
                <a:gd name="adj1" fmla="val 20303"/>
                <a:gd name="adj2" fmla="val 9268"/>
                <a:gd name="adj3" fmla="val 0"/>
                <a:gd name="adj4" fmla="val 27785"/>
              </a:avLst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8702044" y="1595635"/>
              <a:ext cx="1222448" cy="958847"/>
            </a:xfrm>
            <a:prstGeom prst="bentArrow">
              <a:avLst>
                <a:gd name="adj1" fmla="val 20303"/>
                <a:gd name="adj2" fmla="val 9268"/>
                <a:gd name="adj3" fmla="val 0"/>
                <a:gd name="adj4" fmla="val 45004"/>
              </a:avLst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" name="Google Shape;150;p5"/>
          <p:cNvSpPr/>
          <p:nvPr/>
        </p:nvSpPr>
        <p:spPr>
          <a:xfrm>
            <a:off x="6070224" y="1690688"/>
            <a:ext cx="363569" cy="20211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5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libri"/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Methodology (2)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5"/>
          <p:cNvSpPr/>
          <p:nvPr/>
        </p:nvSpPr>
        <p:spPr>
          <a:xfrm>
            <a:off x="4630052" y="1690688"/>
            <a:ext cx="3315789" cy="52251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6111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Dropping Irrelevant Features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5"/>
          <p:cNvSpPr/>
          <p:nvPr/>
        </p:nvSpPr>
        <p:spPr>
          <a:xfrm>
            <a:off x="4630052" y="2452914"/>
            <a:ext cx="3315789" cy="52251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6111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Handling Missing Value (MV)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5"/>
          <p:cNvSpPr/>
          <p:nvPr/>
        </p:nvSpPr>
        <p:spPr>
          <a:xfrm>
            <a:off x="4630051" y="3189288"/>
            <a:ext cx="3315789" cy="52251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6111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Engineering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5"/>
          <p:cNvSpPr/>
          <p:nvPr/>
        </p:nvSpPr>
        <p:spPr>
          <a:xfrm>
            <a:off x="2754435" y="4122285"/>
            <a:ext cx="3315789" cy="52251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6111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Standardizing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5"/>
          <p:cNvSpPr/>
          <p:nvPr/>
        </p:nvSpPr>
        <p:spPr>
          <a:xfrm>
            <a:off x="2754435" y="5037217"/>
            <a:ext cx="3315789" cy="52251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6111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Handling Class Imbalance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5"/>
          <p:cNvSpPr/>
          <p:nvPr/>
        </p:nvSpPr>
        <p:spPr>
          <a:xfrm>
            <a:off x="2732950" y="5958113"/>
            <a:ext cx="3315789" cy="52251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6111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Developing Models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5"/>
          <p:cNvSpPr/>
          <p:nvPr/>
        </p:nvSpPr>
        <p:spPr>
          <a:xfrm>
            <a:off x="6528165" y="4122285"/>
            <a:ext cx="3315789" cy="52251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6111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Aggregation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5"/>
          <p:cNvSpPr/>
          <p:nvPr/>
        </p:nvSpPr>
        <p:spPr>
          <a:xfrm>
            <a:off x="6528165" y="5958113"/>
            <a:ext cx="3315789" cy="52251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6111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Developing Models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1312815" y="1678575"/>
            <a:ext cx="3018968" cy="522514"/>
          </a:xfrm>
          <a:prstGeom prst="wedgeRoundRectCallout">
            <a:avLst>
              <a:gd name="adj1" fmla="val 58934"/>
              <a:gd name="adj2" fmla="val 128614"/>
              <a:gd name="adj3" fmla="val 16667"/>
            </a:avLst>
          </a:prstGeom>
          <a:solidFill>
            <a:schemeClr val="accent1">
              <a:alpha val="29803"/>
            </a:schemeClr>
          </a:solidFill>
          <a:ln w="12700" cap="flat" cmpd="sng">
            <a:solidFill>
              <a:srgbClr val="6111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Dropping features with MV &gt; 50%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Dropping rows with MV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5"/>
          <p:cNvSpPr/>
          <p:nvPr/>
        </p:nvSpPr>
        <p:spPr>
          <a:xfrm>
            <a:off x="8392520" y="2676010"/>
            <a:ext cx="2481943" cy="522514"/>
          </a:xfrm>
          <a:prstGeom prst="wedgeRoundRectCallout">
            <a:avLst>
              <a:gd name="adj1" fmla="val -68315"/>
              <a:gd name="adj2" fmla="val 56393"/>
              <a:gd name="adj3" fmla="val 16667"/>
            </a:avLst>
          </a:prstGeom>
          <a:solidFill>
            <a:schemeClr val="accent3">
              <a:alpha val="29803"/>
            </a:schemeClr>
          </a:solidFill>
          <a:ln w="12700" cap="flat" cmpd="sng">
            <a:solidFill>
              <a:srgbClr val="6111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Creating “Severity”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Creating “Community area”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5"/>
          <p:cNvSpPr/>
          <p:nvPr/>
        </p:nvSpPr>
        <p:spPr>
          <a:xfrm>
            <a:off x="624110" y="2651803"/>
            <a:ext cx="3707673" cy="1043614"/>
          </a:xfrm>
          <a:prstGeom prst="wedgeRoundRectCallout">
            <a:avLst>
              <a:gd name="adj1" fmla="val 57859"/>
              <a:gd name="adj2" fmla="val 23094"/>
              <a:gd name="adj3" fmla="val 16667"/>
            </a:avLst>
          </a:prstGeom>
          <a:blipFill rotWithShape="1">
            <a:blip r:embed="rId3">
              <a:alphaModFix/>
            </a:blip>
            <a:stretch>
              <a:fillRect b="-118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63" name="Google Shape;163;p5"/>
          <p:cNvSpPr/>
          <p:nvPr/>
        </p:nvSpPr>
        <p:spPr>
          <a:xfrm>
            <a:off x="145141" y="4296228"/>
            <a:ext cx="2285267" cy="1043614"/>
          </a:xfrm>
          <a:prstGeom prst="wedgeRoundRectCallout">
            <a:avLst>
              <a:gd name="adj1" fmla="val 63184"/>
              <a:gd name="adj2" fmla="val 41174"/>
              <a:gd name="adj3" fmla="val 16667"/>
            </a:avLst>
          </a:prstGeom>
          <a:solidFill>
            <a:srgbClr val="00B050">
              <a:alpha val="29803"/>
            </a:srgbClr>
          </a:solidFill>
          <a:ln w="12700" cap="flat" cmpd="sng">
            <a:solidFill>
              <a:srgbClr val="6111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Oversampling: SMOTE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Undersampling: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Random Under Sampling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5"/>
          <p:cNvSpPr/>
          <p:nvPr/>
        </p:nvSpPr>
        <p:spPr>
          <a:xfrm>
            <a:off x="145140" y="5588986"/>
            <a:ext cx="2285267" cy="1205967"/>
          </a:xfrm>
          <a:prstGeom prst="wedgeRoundRectCallout">
            <a:avLst>
              <a:gd name="adj1" fmla="val 62549"/>
              <a:gd name="adj2" fmla="val 6592"/>
              <a:gd name="adj3" fmla="val 16667"/>
            </a:avLst>
          </a:prstGeom>
          <a:solidFill>
            <a:srgbClr val="00B050">
              <a:alpha val="29803"/>
            </a:srgbClr>
          </a:solidFill>
          <a:ln w="12700" cap="flat" cmpd="sng">
            <a:solidFill>
              <a:srgbClr val="6111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- 4 models: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 Tree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Forest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CatBoost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FNN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Metric: </a:t>
            </a:r>
            <a: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F1 score (macro)</a:t>
            </a:r>
            <a:endParaRPr/>
          </a:p>
        </p:txBody>
      </p:sp>
      <p:sp>
        <p:nvSpPr>
          <p:cNvPr id="165" name="Google Shape;165;p5"/>
          <p:cNvSpPr/>
          <p:nvPr/>
        </p:nvSpPr>
        <p:spPr>
          <a:xfrm>
            <a:off x="9989093" y="3356033"/>
            <a:ext cx="2028740" cy="1259281"/>
          </a:xfrm>
          <a:prstGeom prst="wedgeRoundRectCallout">
            <a:avLst>
              <a:gd name="adj1" fmla="val -57001"/>
              <a:gd name="adj2" fmla="val 34189"/>
              <a:gd name="adj3" fmla="val 16667"/>
            </a:avLst>
          </a:prstGeom>
          <a:solidFill>
            <a:schemeClr val="accent3">
              <a:alpha val="29803"/>
            </a:schemeClr>
          </a:solidFill>
          <a:ln w="12700" cap="flat" cmpd="sng">
            <a:solidFill>
              <a:srgbClr val="6111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row is # of crashes for each type of Severity in each community area in 2 hours interval.</a:t>
            </a:r>
            <a:endParaRPr/>
          </a:p>
        </p:txBody>
      </p:sp>
      <p:pic>
        <p:nvPicPr>
          <p:cNvPr id="166" name="Google Shape;166;p5"/>
          <p:cNvPicPr preferRelativeResize="0"/>
          <p:nvPr/>
        </p:nvPicPr>
        <p:blipFill rotWithShape="1">
          <a:blip r:embed="rId4">
            <a:alphaModFix/>
          </a:blip>
          <a:srcRect b="33566"/>
          <a:stretch/>
        </p:blipFill>
        <p:spPr>
          <a:xfrm>
            <a:off x="8319950" y="4752894"/>
            <a:ext cx="3707673" cy="73341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7" name="Google Shape;167;p5"/>
          <p:cNvSpPr/>
          <p:nvPr/>
        </p:nvSpPr>
        <p:spPr>
          <a:xfrm>
            <a:off x="10031958" y="5580345"/>
            <a:ext cx="2028740" cy="1205967"/>
          </a:xfrm>
          <a:prstGeom prst="wedgeRoundRectCallout">
            <a:avLst>
              <a:gd name="adj1" fmla="val -59148"/>
              <a:gd name="adj2" fmla="val 2981"/>
              <a:gd name="adj3" fmla="val 16667"/>
            </a:avLst>
          </a:prstGeom>
          <a:solidFill>
            <a:schemeClr val="accent3">
              <a:alpha val="29803"/>
            </a:schemeClr>
          </a:solidFill>
          <a:ln w="12700" cap="flat" cmpd="sng">
            <a:solidFill>
              <a:srgbClr val="6111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- 3 models: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Poisson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Negative Binomial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Zero-inflated model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Metric: </a:t>
            </a:r>
            <a: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AIC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BIC</a:t>
            </a:r>
            <a:endParaRPr sz="1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Calibri"/>
              <a:buNone/>
            </a:pPr>
            <a:r>
              <a:rPr lang="en-US" sz="5200" b="1">
                <a:latin typeface="Calibri"/>
                <a:ea typeface="Calibri"/>
                <a:cs typeface="Calibri"/>
                <a:sym typeface="Calibri"/>
              </a:rPr>
              <a:t>Results &amp; Analysis – Classification(1)</a:t>
            </a:r>
            <a:endParaRPr sz="52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6"/>
          <p:cNvSpPr txBox="1">
            <a:spLocks noGrp="1"/>
          </p:cNvSpPr>
          <p:nvPr>
            <p:ph type="body" idx="1"/>
          </p:nvPr>
        </p:nvSpPr>
        <p:spPr>
          <a:xfrm>
            <a:off x="777241" y="1825625"/>
            <a:ext cx="739544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Ensemble models showed better results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We focused on </a:t>
            </a: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F1 score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because of the class imbalance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CatBoost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trained from the undersampled data was the best</a:t>
            </a:r>
            <a:endParaRPr/>
          </a:p>
          <a:p>
            <a:pPr marL="11430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ref. The best model’s F1 score in previous study: 0.44 [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6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]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First Crash Type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” and location (“</a:t>
            </a: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Latitude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” and “</a:t>
            </a: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Longitude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”) have high feature importance</a:t>
            </a:r>
            <a:endParaRPr/>
          </a:p>
        </p:txBody>
      </p:sp>
      <p:graphicFrame>
        <p:nvGraphicFramePr>
          <p:cNvPr id="174" name="Google Shape;174;p6"/>
          <p:cNvGraphicFramePr/>
          <p:nvPr/>
        </p:nvGraphicFramePr>
        <p:xfrm>
          <a:off x="8293100" y="2256553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{A6DC70AB-8FBE-4766-8B9A-B0976C6E24FF}</a:tableStyleId>
              </a:tblPr>
              <a:tblGrid>
                <a:gridCol w="87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7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CatBoost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DT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FNN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Accuracy</a:t>
                      </a:r>
                      <a:endParaRPr sz="14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0.876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0.698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0.585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0.691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Precision</a:t>
                      </a:r>
                      <a:endParaRPr sz="14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0.445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0.567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0.557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0.452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Recall</a:t>
                      </a:r>
                      <a:endParaRPr sz="14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0.613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0.440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0.421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0.562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F1</a:t>
                      </a:r>
                      <a:endParaRPr sz="14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0.480</a:t>
                      </a:r>
                      <a:endParaRPr sz="1400" b="1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0.427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0.381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0.420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5" name="Google Shape;175;p6"/>
          <p:cNvSpPr txBox="1"/>
          <p:nvPr/>
        </p:nvSpPr>
        <p:spPr>
          <a:xfrm>
            <a:off x="8245394" y="1923276"/>
            <a:ext cx="387253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 1: Results of models trained from undersampled data</a:t>
            </a:r>
            <a:endParaRPr/>
          </a:p>
        </p:txBody>
      </p:sp>
      <p:pic>
        <p:nvPicPr>
          <p:cNvPr id="176" name="Google Shape;176;p6"/>
          <p:cNvPicPr preferRelativeResize="0"/>
          <p:nvPr/>
        </p:nvPicPr>
        <p:blipFill rotWithShape="1">
          <a:blip r:embed="rId4">
            <a:alphaModFix/>
          </a:blip>
          <a:srcRect t="18496" r="4490" b="7079"/>
          <a:stretch/>
        </p:blipFill>
        <p:spPr>
          <a:xfrm>
            <a:off x="141163" y="4800707"/>
            <a:ext cx="8031527" cy="197777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7" name="Google Shape;177;p6"/>
          <p:cNvGraphicFramePr/>
          <p:nvPr/>
        </p:nvGraphicFramePr>
        <p:xfrm>
          <a:off x="8280400" y="429014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{A6DC70AB-8FBE-4766-8B9A-B0976C6E24FF}</a:tableStyleId>
              </a:tblPr>
              <a:tblGrid>
                <a:gridCol w="88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2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CatBoost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DT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FNN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Accuracy</a:t>
                      </a:r>
                      <a:endParaRPr sz="14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0.811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0.834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0.708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0.693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Precision</a:t>
                      </a:r>
                      <a:endParaRPr sz="14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0.461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0.449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0.464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0.409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Recall</a:t>
                      </a:r>
                      <a:endParaRPr sz="14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0.447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0.462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0.404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0.477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2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F1</a:t>
                      </a:r>
                      <a:endParaRPr sz="14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0.452</a:t>
                      </a:r>
                      <a:endParaRPr sz="1400" b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0.455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0.408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0.409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8" name="Google Shape;178;p6"/>
          <p:cNvSpPr txBox="1"/>
          <p:nvPr/>
        </p:nvSpPr>
        <p:spPr>
          <a:xfrm>
            <a:off x="8280400" y="4003347"/>
            <a:ext cx="378058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 2: Results of models trained from oversampled data</a:t>
            </a:r>
            <a:endParaRPr/>
          </a:p>
        </p:txBody>
      </p:sp>
      <p:sp>
        <p:nvSpPr>
          <p:cNvPr id="179" name="Google Shape;179;p6"/>
          <p:cNvSpPr txBox="1"/>
          <p:nvPr/>
        </p:nvSpPr>
        <p:spPr>
          <a:xfrm>
            <a:off x="2023201" y="4492930"/>
            <a:ext cx="426745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importance of the best model (CatBoost model)</a:t>
            </a:r>
            <a:endParaRPr/>
          </a:p>
        </p:txBody>
      </p:sp>
      <p:sp>
        <p:nvSpPr>
          <p:cNvPr id="180" name="Google Shape;180;p6"/>
          <p:cNvSpPr/>
          <p:nvPr/>
        </p:nvSpPr>
        <p:spPr>
          <a:xfrm>
            <a:off x="558800" y="4860784"/>
            <a:ext cx="7493000" cy="290967"/>
          </a:xfrm>
          <a:prstGeom prst="frame">
            <a:avLst>
              <a:gd name="adj1" fmla="val 8253"/>
            </a:avLst>
          </a:prstGeom>
          <a:solidFill>
            <a:srgbClr val="FF0000"/>
          </a:solidFill>
          <a:ln w="9525" cap="flat" cmpd="sng">
            <a:solidFill>
              <a:srgbClr val="FF0000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Calibri"/>
              <a:buNone/>
            </a:pPr>
            <a:r>
              <a:rPr lang="en-US" sz="5200" b="1">
                <a:latin typeface="Calibri"/>
                <a:ea typeface="Calibri"/>
                <a:cs typeface="Calibri"/>
                <a:sym typeface="Calibri"/>
              </a:rPr>
              <a:t>Results &amp; Analysis – Classification(2)</a:t>
            </a:r>
            <a:endParaRPr sz="52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7"/>
          <p:cNvSpPr txBox="1">
            <a:spLocks noGrp="1"/>
          </p:cNvSpPr>
          <p:nvPr>
            <p:ph type="body" idx="1"/>
          </p:nvPr>
        </p:nvSpPr>
        <p:spPr>
          <a:xfrm>
            <a:off x="777241" y="1825625"/>
            <a:ext cx="1083418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The most frequent “First Crash Type” differs among Severities: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Severity 1: “</a:t>
            </a: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Parked Motor Vehicle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Severity 2: “</a:t>
            </a: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Rear End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Severity 3: “</a:t>
            </a: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Angle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” (Side collision)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Severity 3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crashes tend to be more </a:t>
            </a: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localized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than the others </a:t>
            </a:r>
            <a:endParaRPr/>
          </a:p>
        </p:txBody>
      </p:sp>
      <p:pic>
        <p:nvPicPr>
          <p:cNvPr id="187" name="Google Shape;187;p7"/>
          <p:cNvPicPr preferRelativeResize="0"/>
          <p:nvPr/>
        </p:nvPicPr>
        <p:blipFill rotWithShape="1">
          <a:blip r:embed="rId3">
            <a:alphaModFix/>
          </a:blip>
          <a:srcRect l="3928" t="13432" b="5321"/>
          <a:stretch/>
        </p:blipFill>
        <p:spPr>
          <a:xfrm>
            <a:off x="137886" y="4343400"/>
            <a:ext cx="8078808" cy="21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7"/>
          <p:cNvPicPr preferRelativeResize="0"/>
          <p:nvPr/>
        </p:nvPicPr>
        <p:blipFill rotWithShape="1">
          <a:blip r:embed="rId4">
            <a:alphaModFix/>
          </a:blip>
          <a:srcRect l="7334" t="11366" b="6944"/>
          <a:stretch/>
        </p:blipFill>
        <p:spPr>
          <a:xfrm>
            <a:off x="8312269" y="3429000"/>
            <a:ext cx="3741845" cy="329861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7"/>
          <p:cNvSpPr/>
          <p:nvPr/>
        </p:nvSpPr>
        <p:spPr>
          <a:xfrm>
            <a:off x="11458575" y="3721100"/>
            <a:ext cx="50800" cy="50800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7"/>
          <p:cNvSpPr/>
          <p:nvPr/>
        </p:nvSpPr>
        <p:spPr>
          <a:xfrm>
            <a:off x="11458575" y="3832430"/>
            <a:ext cx="50800" cy="5080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7"/>
          <p:cNvSpPr/>
          <p:nvPr/>
        </p:nvSpPr>
        <p:spPr>
          <a:xfrm>
            <a:off x="11458575" y="3609770"/>
            <a:ext cx="50800" cy="50800"/>
          </a:xfrm>
          <a:prstGeom prst="ellipse">
            <a:avLst/>
          </a:prstGeom>
          <a:solidFill>
            <a:schemeClr val="accent5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7"/>
          <p:cNvSpPr txBox="1"/>
          <p:nvPr/>
        </p:nvSpPr>
        <p:spPr>
          <a:xfrm>
            <a:off x="2618209" y="4035623"/>
            <a:ext cx="311816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1: Pie Charts of “First Crash Type”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7"/>
          <p:cNvSpPr txBox="1"/>
          <p:nvPr/>
        </p:nvSpPr>
        <p:spPr>
          <a:xfrm>
            <a:off x="8206111" y="3149312"/>
            <a:ext cx="39541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2: Geographical Distribution of Traffic Crashes in 2023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Calibri"/>
              <a:buNone/>
            </a:pPr>
            <a:r>
              <a:rPr lang="en-US" sz="5200" b="1" dirty="0">
                <a:latin typeface="Calibri"/>
                <a:ea typeface="Calibri"/>
                <a:cs typeface="Calibri"/>
                <a:sym typeface="Calibri"/>
              </a:rPr>
              <a:t>Results &amp; Analysis – GLM</a:t>
            </a:r>
            <a:endParaRPr sz="52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8"/>
          <p:cNvSpPr txBox="1">
            <a:spLocks noGrp="1"/>
          </p:cNvSpPr>
          <p:nvPr>
            <p:ph type="body" idx="1"/>
          </p:nvPr>
        </p:nvSpPr>
        <p:spPr>
          <a:xfrm>
            <a:off x="777241" y="1825625"/>
            <a:ext cx="1083418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We focused on 5 community areas, which account for 20% of the traffic crashes in Chicago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We compared nested models (see Table 1) for Poisson, NB, and Zero-Inflated models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NB full model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was the best based on both AIC and BIC</a:t>
            </a:r>
            <a:endParaRPr/>
          </a:p>
        </p:txBody>
      </p:sp>
      <p:graphicFrame>
        <p:nvGraphicFramePr>
          <p:cNvPr id="200" name="Google Shape;200;p8"/>
          <p:cNvGraphicFramePr/>
          <p:nvPr/>
        </p:nvGraphicFramePr>
        <p:xfrm>
          <a:off x="165100" y="3767614"/>
          <a:ext cx="6400825" cy="2651850"/>
        </p:xfrm>
        <a:graphic>
          <a:graphicData uri="http://schemas.openxmlformats.org/drawingml/2006/table">
            <a:tbl>
              <a:tblPr firstRow="1" bandRow="1">
                <a:noFill/>
                <a:tableStyleId>{37887D75-0B60-4E63-85EB-A276F4EE69EB}</a:tableStyleId>
              </a:tblPr>
              <a:tblGrid>
                <a:gridCol w="115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7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0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3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Const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Month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Timeframe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Day of Week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Severity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Community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Area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(full model)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×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BAA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×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BAA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×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BAA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×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BAA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×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BAA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×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BAA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×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BAA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×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BAA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×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BAA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×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BAA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×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BAA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×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BAA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1" name="Google Shape;201;p8"/>
          <p:cNvGraphicFramePr/>
          <p:nvPr/>
        </p:nvGraphicFramePr>
        <p:xfrm>
          <a:off x="6832601" y="3721894"/>
          <a:ext cx="5181575" cy="2743300"/>
        </p:xfrm>
        <a:graphic>
          <a:graphicData uri="http://schemas.openxmlformats.org/drawingml/2006/table">
            <a:tbl>
              <a:tblPr firstRow="1" bandRow="1">
                <a:noFill/>
                <a:tableStyleId>{A6DC70AB-8FBE-4766-8B9A-B0976C6E24FF}</a:tableStyleId>
              </a:tblPr>
              <a:tblGrid>
                <a:gridCol w="108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0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3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8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0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8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2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51375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Poisson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NB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Zero-Inflated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375">
                <a:tc v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AIC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BIC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AIC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BIC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AIC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BIC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(full model)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459117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459500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456279</a:t>
                      </a:r>
                      <a:endParaRPr sz="1200" b="1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456662</a:t>
                      </a:r>
                      <a:endParaRPr sz="1200" b="1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457517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457900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459800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460062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456874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457137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458128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458391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493646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493909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485544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485806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485145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485408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460470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460787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457284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457602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458612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458930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494329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494471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486152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486294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485699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485842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461153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461350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457879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458076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459216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459413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494999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495196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486679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486876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486268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486465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495681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495759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487286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487363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486815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486891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02" name="Google Shape;202;p8"/>
          <p:cNvSpPr txBox="1"/>
          <p:nvPr/>
        </p:nvSpPr>
        <p:spPr>
          <a:xfrm>
            <a:off x="1316093" y="3467100"/>
            <a:ext cx="409881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 1: Independent variables for each nested model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8"/>
          <p:cNvSpPr txBox="1"/>
          <p:nvPr/>
        </p:nvSpPr>
        <p:spPr>
          <a:xfrm>
            <a:off x="8068509" y="3427511"/>
            <a:ext cx="270978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 2: AIC and BIC of each model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 txBox="1">
            <a:spLocks noGrp="1"/>
          </p:cNvSpPr>
          <p:nvPr>
            <p:ph type="title"/>
          </p:nvPr>
        </p:nvSpPr>
        <p:spPr>
          <a:xfrm>
            <a:off x="777240" y="365126"/>
            <a:ext cx="10659110" cy="660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5200" b="1" dirty="0">
                <a:latin typeface="Calibri"/>
                <a:ea typeface="Calibri"/>
                <a:cs typeface="Calibri"/>
                <a:sym typeface="Calibri"/>
              </a:rPr>
              <a:t>Pipeline Design</a:t>
            </a:r>
            <a:endParaRPr sz="52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400" y="1166625"/>
            <a:ext cx="2232000" cy="552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9"/>
          <p:cNvSpPr txBox="1"/>
          <p:nvPr/>
        </p:nvSpPr>
        <p:spPr>
          <a:xfrm>
            <a:off x="4351250" y="1646375"/>
            <a:ext cx="7085100" cy="21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 sz="20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Trigger</a:t>
            </a:r>
            <a:r>
              <a:rPr lang="en-US" sz="20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Initiate the pipeline</a:t>
            </a:r>
            <a:endParaRPr sz="20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 sz="20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Ingest</a:t>
            </a:r>
            <a:r>
              <a:rPr lang="en-US" sz="20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Fetch data by polling the API</a:t>
            </a:r>
            <a:endParaRPr sz="20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 sz="20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Transform</a:t>
            </a:r>
            <a:r>
              <a:rPr lang="en-US" sz="20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Prepare the data for consumption </a:t>
            </a:r>
            <a:endParaRPr sz="20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 sz="20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Load</a:t>
            </a:r>
            <a:r>
              <a:rPr lang="en-US" sz="20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Dump the transformed data</a:t>
            </a:r>
            <a:endParaRPr sz="20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 sz="20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Update dashboard</a:t>
            </a:r>
            <a:r>
              <a:rPr lang="en-US" sz="20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 Update the dashboard with transformed data</a:t>
            </a:r>
            <a:endParaRPr sz="20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DarkSeedLeftStep">
      <a:dk1>
        <a:srgbClr val="000000"/>
      </a:dk1>
      <a:lt1>
        <a:srgbClr val="FFFFFF"/>
      </a:lt1>
      <a:dk2>
        <a:srgbClr val="301B2D"/>
      </a:dk2>
      <a:lt2>
        <a:srgbClr val="F0F3F2"/>
      </a:lt2>
      <a:accent1>
        <a:srgbClr val="E72983"/>
      </a:accent1>
      <a:accent2>
        <a:srgbClr val="D517C0"/>
      </a:accent2>
      <a:accent3>
        <a:srgbClr val="AD29E7"/>
      </a:accent3>
      <a:accent4>
        <a:srgbClr val="5725D7"/>
      </a:accent4>
      <a:accent5>
        <a:srgbClr val="2944E7"/>
      </a:accent5>
      <a:accent6>
        <a:srgbClr val="1781D5"/>
      </a:accent6>
      <a:hlink>
        <a:srgbClr val="433FBF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1403</Words>
  <Application>Microsoft Macintosh PowerPoint</Application>
  <PresentationFormat>ワイド画面</PresentationFormat>
  <Paragraphs>289</Paragraphs>
  <Slides>15</Slides>
  <Notes>14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19" baseType="lpstr">
      <vt:lpstr>Noto Sans Symbols</vt:lpstr>
      <vt:lpstr>Arial</vt:lpstr>
      <vt:lpstr>Calibri</vt:lpstr>
      <vt:lpstr>ConfettiVTI</vt:lpstr>
      <vt:lpstr>Data-Driven Analysis of Major Factors Influencing Traffic Crash Severity</vt:lpstr>
      <vt:lpstr>Introduction</vt:lpstr>
      <vt:lpstr>Literature Review</vt:lpstr>
      <vt:lpstr>Methodology (1)</vt:lpstr>
      <vt:lpstr>Methodology (2)</vt:lpstr>
      <vt:lpstr>Results &amp; Analysis – Classification(1)</vt:lpstr>
      <vt:lpstr>Results &amp; Analysis – Classification(2)</vt:lpstr>
      <vt:lpstr>Results &amp; Analysis – GLM</vt:lpstr>
      <vt:lpstr>Pipeline Design</vt:lpstr>
      <vt:lpstr>Pipeline Implementation in GCP</vt:lpstr>
      <vt:lpstr>Dashboard - Demo</vt:lpstr>
      <vt:lpstr>Conclusion - Summary</vt:lpstr>
      <vt:lpstr>Conclusion - Limitation &amp; Further Research</vt:lpstr>
      <vt:lpstr>References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Data-Driven Analysis of Major Factors Influencing Traffic Crash Severity</dc:title>
  <dc:creator>Osawa, Kentaro</dc:creator>
  <cp:lastModifiedBy>Osawa, Kentaro</cp:lastModifiedBy>
  <cp:revision>1</cp:revision>
  <dcterms:created xsi:type="dcterms:W3CDTF">2023-12-10T14:51:21Z</dcterms:created>
  <dcterms:modified xsi:type="dcterms:W3CDTF">2024-04-22T00:49:59Z</dcterms:modified>
</cp:coreProperties>
</file>